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Black"/>
      <p:bold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11" Type="http://schemas.openxmlformats.org/officeDocument/2006/relationships/slide" Target="slides/slide6.xml"/><Relationship Id="rId22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21" Type="http://schemas.openxmlformats.org/officeDocument/2006/relationships/font" Target="fonts/Montserrat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e82832f7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e82832f7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e82832f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e82832f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e82832f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e82832f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b="0" i="0" sz="4200" u="none" cap="none" strike="noStrike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b="0" i="0" sz="4200" u="none" cap="none" strike="noStrike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b="0" i="0" sz="4200" u="none" cap="none" strike="noStrike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2" name="Google Shape;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9" name="Google Shape;39;p7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 " id="40" name="Google Shape;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7" name="Google Shape;4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1" name="Google Shape;5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b="0" i="0" sz="4200" u="none" cap="none" strike="noStrike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65mBS7UMa5wYuUw_YzWv_FsHZppZYG5R/view" TargetMode="External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534900" y="1663650"/>
            <a:ext cx="8424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/>
              <a:t>Lunar Space Rover Terrain Navigation Simulation</a:t>
            </a:r>
            <a:endParaRPr sz="3000"/>
          </a:p>
        </p:txBody>
      </p:sp>
      <p:sp>
        <p:nvSpPr>
          <p:cNvPr id="125" name="Google Shape;125;p22"/>
          <p:cNvSpPr txBox="1"/>
          <p:nvPr/>
        </p:nvSpPr>
        <p:spPr>
          <a:xfrm>
            <a:off x="1209525" y="3787375"/>
            <a:ext cx="7486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Denis Akola, Raman Kumar Jha </a:t>
            </a:r>
            <a:endParaRPr b="1" i="0" sz="30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1038475" y="916300"/>
            <a:ext cx="7550400" cy="3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0" i="0" sz="36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/>
              <a:t>Motivation</a:t>
            </a:r>
            <a:endParaRPr sz="3000"/>
          </a:p>
        </p:txBody>
      </p:sp>
      <p:sp>
        <p:nvSpPr>
          <p:cNvPr id="131" name="Google Shape;131;p23"/>
          <p:cNvSpPr txBox="1"/>
          <p:nvPr/>
        </p:nvSpPr>
        <p:spPr>
          <a:xfrm>
            <a:off x="1104700" y="1325650"/>
            <a:ext cx="8112900" cy="28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Relative Terrain Navigation (RTN)</a:t>
            </a:r>
            <a:r>
              <a:rPr b="0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— is a localization technique that allows a vehicle (e.g., a rover, spacecraft, missile, or drone) to determine its position relative to known terrain features by comparing onboard sensor data with a stored terrain map or model.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is this relevant?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GPS-denied environments:</a:t>
            </a:r>
            <a:r>
              <a:rPr b="0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Works where GPS is unavailable or unreliable (e.g., Mars, lunar surface, underwater, or jammed zones).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Autonomous operation:</a:t>
            </a:r>
            <a:r>
              <a:rPr b="0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Essential for spacecraft landings (e.g., NASA’s Perseverance rover), autonomous drones, and military guidance systems.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/>
              <a:t>Related Work</a:t>
            </a:r>
            <a:endParaRPr sz="3000"/>
          </a:p>
        </p:txBody>
      </p:sp>
      <p:sp>
        <p:nvSpPr>
          <p:cNvPr id="137" name="Google Shape;137;p24"/>
          <p:cNvSpPr txBox="1"/>
          <p:nvPr/>
        </p:nvSpPr>
        <p:spPr>
          <a:xfrm>
            <a:off x="539100" y="1254950"/>
            <a:ext cx="38298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LunarNav</a:t>
            </a:r>
            <a:r>
              <a:rPr b="0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introduces a crater-based localization system for lunar rovers that matches locally detected craters with orbital maps to achieve global positioning without GNSS.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ShadowNav</a:t>
            </a:r>
            <a:r>
              <a:rPr b="0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proposes a vision-based localization system that operates in permanently shadowed lunar regions by leveraging illumination-invariant features from shadow patterns.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24" title="Screenshot 2025-10-14 at 10.44.39 A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6700" y="1170125"/>
            <a:ext cx="4674898" cy="31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/>
              <a:t>MuJoCo </a:t>
            </a:r>
            <a:r>
              <a:rPr lang="en" sz="3000"/>
              <a:t>Simulation</a:t>
            </a:r>
            <a:endParaRPr sz="3000"/>
          </a:p>
        </p:txBody>
      </p:sp>
      <p:sp>
        <p:nvSpPr>
          <p:cNvPr id="144" name="Google Shape;144;p25"/>
          <p:cNvSpPr txBox="1"/>
          <p:nvPr/>
        </p:nvSpPr>
        <p:spPr>
          <a:xfrm>
            <a:off x="393250" y="1017725"/>
            <a:ext cx="84666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5" title="Screen Recording 2025-12-08 at 9.44.40 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13" y="1071550"/>
            <a:ext cx="7740675" cy="340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59550" y="87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/>
              <a:t>Analysis of Simulation</a:t>
            </a:r>
            <a:endParaRPr sz="3000"/>
          </a:p>
        </p:txBody>
      </p:sp>
      <p:sp>
        <p:nvSpPr>
          <p:cNvPr id="151" name="Google Shape;151;p26"/>
          <p:cNvSpPr txBox="1"/>
          <p:nvPr/>
        </p:nvSpPr>
        <p:spPr>
          <a:xfrm>
            <a:off x="610875" y="659725"/>
            <a:ext cx="81258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6" title="stability_timel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0" y="687161"/>
            <a:ext cx="9144001" cy="376917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1750225" y="4482700"/>
            <a:ext cx="663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Stability and Velocity Analysis</a:t>
            </a:r>
            <a:endParaRPr b="1"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Mission</a:t>
            </a:r>
            <a:endParaRPr sz="3000"/>
          </a:p>
        </p:txBody>
      </p:sp>
      <p:sp>
        <p:nvSpPr>
          <p:cNvPr id="159" name="Google Shape;159;p27"/>
          <p:cNvSpPr txBox="1"/>
          <p:nvPr/>
        </p:nvSpPr>
        <p:spPr>
          <a:xfrm>
            <a:off x="517925" y="1634125"/>
            <a:ext cx="8367000" cy="27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The primary objective of the rover is to autonomously traverse a set of pre-defined waypoints W = {w</a:t>
            </a:r>
            <a:r>
              <a:rPr baseline="-25000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w</a:t>
            </a:r>
            <a:r>
              <a:rPr baseline="-25000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. . . , w</a:t>
            </a:r>
            <a:r>
              <a:rPr baseline="-25000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} in a simulated lunar environment. 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Our Approach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: Visual 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Inertial Odometry with Extended Kalman Filter for state estimation.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Visual Inertial Odometry</a:t>
            </a:r>
            <a:endParaRPr sz="3000"/>
          </a:p>
        </p:txBody>
      </p:sp>
      <p:sp>
        <p:nvSpPr>
          <p:cNvPr id="165" name="Google Shape;165;p28"/>
          <p:cNvSpPr txBox="1"/>
          <p:nvPr/>
        </p:nvSpPr>
        <p:spPr>
          <a:xfrm>
            <a:off x="406400" y="1312675"/>
            <a:ext cx="85233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Visual–Inertial Odometry (VIO)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is a state estimation technique that fuses camera images with inertial measurements from an IMU to continuously estimate a robot’s 3D position, orientation, and velocity over time.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Optical flow tracks </a:t>
            </a: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2D feature points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across frames.</a:t>
            </a:r>
            <a:br>
              <a:rPr lang="en" sz="1900">
                <a:latin typeface="Montserrat"/>
                <a:ea typeface="Montserrat"/>
                <a:cs typeface="Montserrat"/>
                <a:sym typeface="Montserrat"/>
              </a:rPr>
            </a:b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IMU provides </a:t>
            </a: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high-frequency motion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scale information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" sz="1900">
                <a:latin typeface="Montserrat"/>
                <a:ea typeface="Montserrat"/>
                <a:cs typeface="Montserrat"/>
                <a:sym typeface="Montserrat"/>
              </a:rPr>
            </a:b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EKF fuses both to estimate </a:t>
            </a: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camera pose and velocity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robustly.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/>
              <a:t>Experimental Results</a:t>
            </a:r>
            <a:endParaRPr sz="3000"/>
          </a:p>
        </p:txBody>
      </p:sp>
      <p:sp>
        <p:nvSpPr>
          <p:cNvPr id="171" name="Google Shape;171;p29"/>
          <p:cNvSpPr txBox="1"/>
          <p:nvPr/>
        </p:nvSpPr>
        <p:spPr>
          <a:xfrm>
            <a:off x="388400" y="1266925"/>
            <a:ext cx="8347500" cy="3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9" title="vio_performan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50" y="1248375"/>
            <a:ext cx="7503401" cy="318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Work</a:t>
            </a:r>
            <a:endParaRPr sz="3000"/>
          </a:p>
        </p:txBody>
      </p:sp>
      <p:sp>
        <p:nvSpPr>
          <p:cNvPr id="178" name="Google Shape;178;p30"/>
          <p:cNvSpPr txBox="1"/>
          <p:nvPr/>
        </p:nvSpPr>
        <p:spPr>
          <a:xfrm>
            <a:off x="342150" y="1239175"/>
            <a:ext cx="8535600" cy="3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Visual-Inertial Odometry (VIO):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Track static terrain features to correct wheel slip and provide EKF updates.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Terrain Enhancement: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Introduce distinctive features (e.g., craters) to improve keypoint detection and VIO robustness.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Active Traction Control: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Monitor wheel velocity vs. IMU acceleration to minimize slip and improve wheel odometry reliability.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